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5"/>
  </p:notesMasterIdLst>
  <p:handoutMasterIdLst>
    <p:handoutMasterId r:id="rId26"/>
  </p:handoutMasterIdLst>
  <p:sldIdLst>
    <p:sldId id="269" r:id="rId6"/>
    <p:sldId id="279" r:id="rId7"/>
    <p:sldId id="257" r:id="rId8"/>
    <p:sldId id="259" r:id="rId9"/>
    <p:sldId id="258" r:id="rId10"/>
    <p:sldId id="280" r:id="rId11"/>
    <p:sldId id="283" r:id="rId12"/>
    <p:sldId id="261" r:id="rId13"/>
    <p:sldId id="290" r:id="rId14"/>
    <p:sldId id="262" r:id="rId15"/>
    <p:sldId id="263" r:id="rId16"/>
    <p:sldId id="264" r:id="rId17"/>
    <p:sldId id="286" r:id="rId18"/>
    <p:sldId id="285" r:id="rId19"/>
    <p:sldId id="282" r:id="rId20"/>
    <p:sldId id="271" r:id="rId21"/>
    <p:sldId id="289" r:id="rId22"/>
    <p:sldId id="288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  <p:cmAuthor id="3" name="Carsten Roensdorf" initials="CR" lastIdx="1" clrIdx="2">
    <p:extLst>
      <p:ext uri="{19B8F6BF-5375-455C-9EA6-DF929625EA0E}">
        <p15:presenceInfo xmlns:p15="http://schemas.microsoft.com/office/powerpoint/2012/main" userId="Carsten Roensdorf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5991" autoAdjust="0"/>
  </p:normalViewPr>
  <p:slideViewPr>
    <p:cSldViewPr snapToGrid="0" snapToObjects="1">
      <p:cViewPr varScale="1">
        <p:scale>
          <a:sx n="127" d="100"/>
          <a:sy n="127" d="100"/>
        </p:scale>
        <p:origin x="55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E9B1-5ED8-483C-873E-B3627E56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F3B9A-C173-43F5-8D80-8DDB5D1D9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5859A-B17C-4239-A73A-70E611DD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D30F-1118-423A-BB95-EFAA1C63692D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FB09A-8100-4EB9-AEC7-3DFC4FE4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97439-654D-4379-8DE5-57CC8844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86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  <p:sldLayoutId id="214748371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um-gis/ifc-to-citygml3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16378" y="49880"/>
            <a:ext cx="6301048" cy="251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Aft>
                <a:spcPts val="600"/>
              </a:spcAft>
            </a:pPr>
            <a:endParaRPr lang="en-US" sz="16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endParaRPr lang="en-US" sz="105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CityGML 3.0 GML Encoding </a:t>
            </a:r>
          </a:p>
          <a:p>
            <a:pPr algn="ctr">
              <a:lnSpc>
                <a:spcPts val="3500"/>
              </a:lnSpc>
            </a:pPr>
            <a:r>
              <a:rPr lang="en-US" sz="20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CityGML chairs and editors</a:t>
            </a:r>
          </a:p>
          <a:p>
            <a:pPr algn="ctr">
              <a:lnSpc>
                <a:spcPts val="3500"/>
              </a:lnSpc>
            </a:pPr>
            <a:r>
              <a:rPr lang="en-US" sz="20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OAB XX August 2022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3B80BA-A360-4BB6-8742-FBC4308D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OGC </a:t>
            </a:r>
            <a:r>
              <a:rPr lang="de-DE" dirty="0" err="1"/>
              <a:t>CityGML</a:t>
            </a:r>
            <a:r>
              <a:rPr lang="de-DE" dirty="0"/>
              <a:t> 3.0 Hackathon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055E03-69C5-40BF-B684-B9628AAF0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June 2019 at Geovation, London </a:t>
            </a:r>
          </a:p>
        </p:txBody>
      </p:sp>
      <p:pic>
        <p:nvPicPr>
          <p:cNvPr id="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07F6B6B-92C9-44C4-888B-3F858CEAF5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58" y="1690688"/>
            <a:ext cx="5620017" cy="254257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7B800777-E191-4DB2-9E8F-0624392F20D8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4" t="11475" r="18227" b="35700"/>
          <a:stretch/>
        </p:blipFill>
        <p:spPr bwMode="auto">
          <a:xfrm>
            <a:off x="6791520" y="1757388"/>
            <a:ext cx="4950476" cy="224390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ADD0B8C-0F31-43C6-937F-E0F144411D0D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7" b="2609"/>
          <a:stretch/>
        </p:blipFill>
        <p:spPr bwMode="auto">
          <a:xfrm>
            <a:off x="395111" y="3842013"/>
            <a:ext cx="4865968" cy="26360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F20E042-7BFE-41C1-B302-04333B8B15D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16" y="3842840"/>
            <a:ext cx="4064373" cy="23106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AB19030-6516-4B15-98CB-1C7FCD81BA6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062" y="4487091"/>
            <a:ext cx="4454299" cy="21941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409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A28660-F0CD-43EE-9EE4-367A1F37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OGC </a:t>
            </a:r>
            <a:r>
              <a:rPr lang="de-DE" dirty="0" err="1"/>
              <a:t>CityGML</a:t>
            </a:r>
            <a:r>
              <a:rPr lang="de-DE" dirty="0"/>
              <a:t> 3.0 Challenge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A049E2-551E-4FEE-8740-8C41F8DDA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316CB3D-569E-4B60-B8DF-8FEA84A7E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1594" y="1558360"/>
            <a:ext cx="5228724" cy="3200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07F7BDF7-A519-458F-ACB2-21A3294BC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66924" y="1558360"/>
            <a:ext cx="5493828" cy="33990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A10FC774-E066-42F7-A3EB-C0CB371D5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084804" y="3851840"/>
            <a:ext cx="5345723" cy="28956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119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E4EB-00F4-4DB5-B63A-76C367E1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CityGML 3.0 Test GML Datasets (</a:t>
            </a:r>
            <a:r>
              <a:rPr lang="de-DE" dirty="0" err="1"/>
              <a:t>from</a:t>
            </a:r>
            <a:r>
              <a:rPr lang="de-DE" dirty="0"/>
              <a:t> CityGML 2.0)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42E77A-4675-4375-9147-B97068FFC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30B01F5-C0E5-4955-AF90-9116749A7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15" y="4089550"/>
            <a:ext cx="4943263" cy="26776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C7F1F25-0FBC-44F8-AD92-3F40A1DCB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424" y="3896173"/>
            <a:ext cx="5242311" cy="28395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 descr="Ein Bild, das Screenshot, Karte enthält.&#10;&#10;Automatisch generierte Beschreibung">
            <a:extLst>
              <a:ext uri="{FF2B5EF4-FFF2-40B4-BE49-F238E27FC236}">
                <a16:creationId xmlns:a16="http://schemas.microsoft.com/office/drawing/2014/main" id="{8288000C-086B-44C5-8351-B40D195B6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06" y="1575518"/>
            <a:ext cx="4374803" cy="23696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82175388-B0A0-4A50-A0E9-5ADA7E7AC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44" y="1513036"/>
            <a:ext cx="4954588" cy="26837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 descr="Ein Bild, das drinnen, Tisch, sitzend, Mann enthält.&#10;&#10;Automatisch generierte Beschreibung">
            <a:extLst>
              <a:ext uri="{FF2B5EF4-FFF2-40B4-BE49-F238E27FC236}">
                <a16:creationId xmlns:a16="http://schemas.microsoft.com/office/drawing/2014/main" id="{F978FB18-96A6-4775-8A54-3B1156401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85" y="2708924"/>
            <a:ext cx="5242311" cy="28395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0442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F900-ABB1-43F1-B51F-6668A302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has changed between v2 and 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62E55-5F32-4A8E-A141-4C4DCE0A5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1699742" cy="4910158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endParaRPr lang="en-GB" sz="1400" b="0" i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ECD68-F8BF-474D-8BE4-617CE26D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2CFFF-C287-4057-92F6-4B016623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17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03" y="1354446"/>
            <a:ext cx="4851491" cy="4485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79F900-ABB1-43F1-B51F-6668A302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CityGML 3.0 Module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ECD68-F8BF-474D-8BE4-617CE26D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2CFFF-C287-4057-92F6-4B016623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14</a:t>
            </a:fld>
            <a:endParaRPr lang="en-US"/>
          </a:p>
        </p:txBody>
      </p:sp>
      <p:sp>
        <p:nvSpPr>
          <p:cNvPr id="121" name="AutoShape 9"/>
          <p:cNvSpPr>
            <a:spLocks/>
          </p:cNvSpPr>
          <p:nvPr/>
        </p:nvSpPr>
        <p:spPr bwMode="auto">
          <a:xfrm rot="10800000">
            <a:off x="6469817" y="3835167"/>
            <a:ext cx="392281" cy="2029703"/>
          </a:xfrm>
          <a:prstGeom prst="leftBrace">
            <a:avLst>
              <a:gd name="adj1" fmla="val 31705"/>
              <a:gd name="adj2" fmla="val 46828"/>
            </a:avLst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6" charset="-128"/>
            </a:endParaRPr>
          </a:p>
        </p:txBody>
      </p:sp>
      <p:sp>
        <p:nvSpPr>
          <p:cNvPr id="122" name="Textfeld 121"/>
          <p:cNvSpPr txBox="1"/>
          <p:nvPr/>
        </p:nvSpPr>
        <p:spPr>
          <a:xfrm>
            <a:off x="6964992" y="2659105"/>
            <a:ext cx="348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000000"/>
                </a:solidFill>
                <a:latin typeface="Arial" charset="0"/>
                <a:ea typeface="ＭＳ Ｐゴシック" pitchFamily="6" charset="-128"/>
              </a:rPr>
              <a:t>Defines concepts applicable to all thematic modules</a:t>
            </a:r>
          </a:p>
        </p:txBody>
      </p:sp>
      <p:sp>
        <p:nvSpPr>
          <p:cNvPr id="123" name="Textfeld 122"/>
          <p:cNvSpPr txBox="1"/>
          <p:nvPr/>
        </p:nvSpPr>
        <p:spPr>
          <a:xfrm>
            <a:off x="6300072" y="4687557"/>
            <a:ext cx="356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000000"/>
                </a:solidFill>
                <a:latin typeface="Arial" charset="0"/>
                <a:ea typeface="ＭＳ Ｐゴシック" pitchFamily="6" charset="-128"/>
              </a:rPr>
              <a:t>Thematic modules</a:t>
            </a:r>
          </a:p>
        </p:txBody>
      </p:sp>
      <p:sp>
        <p:nvSpPr>
          <p:cNvPr id="124" name="AutoShape 9"/>
          <p:cNvSpPr>
            <a:spLocks/>
          </p:cNvSpPr>
          <p:nvPr/>
        </p:nvSpPr>
        <p:spPr bwMode="auto">
          <a:xfrm rot="10800000">
            <a:off x="6469816" y="1764351"/>
            <a:ext cx="392281" cy="2070816"/>
          </a:xfrm>
          <a:prstGeom prst="leftBrace">
            <a:avLst>
              <a:gd name="adj1" fmla="val 31705"/>
              <a:gd name="adj2" fmla="val 46828"/>
            </a:avLst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6" charset="-128"/>
            </a:endParaRPr>
          </a:p>
        </p:txBody>
      </p:sp>
      <p:sp>
        <p:nvSpPr>
          <p:cNvPr id="125" name="Textfeld 124"/>
          <p:cNvSpPr txBox="1"/>
          <p:nvPr/>
        </p:nvSpPr>
        <p:spPr>
          <a:xfrm>
            <a:off x="6792464" y="1256480"/>
            <a:ext cx="4636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000000"/>
                </a:solidFill>
                <a:latin typeface="Arial" charset="0"/>
                <a:ea typeface="ＭＳ Ｐゴシック" pitchFamily="6" charset="-128"/>
              </a:rPr>
              <a:t>Defines base concepts and geometries inherited by all other modules</a:t>
            </a:r>
          </a:p>
        </p:txBody>
      </p:sp>
      <p:sp>
        <p:nvSpPr>
          <p:cNvPr id="126" name="AutoShape 9"/>
          <p:cNvSpPr>
            <a:spLocks/>
          </p:cNvSpPr>
          <p:nvPr/>
        </p:nvSpPr>
        <p:spPr bwMode="auto">
          <a:xfrm rot="10800000">
            <a:off x="6469814" y="1353100"/>
            <a:ext cx="392281" cy="411251"/>
          </a:xfrm>
          <a:prstGeom prst="leftBrace">
            <a:avLst>
              <a:gd name="adj1" fmla="val 24546"/>
              <a:gd name="adj2" fmla="val 46828"/>
            </a:avLst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6" charset="-128"/>
            </a:endParaRPr>
          </a:p>
        </p:txBody>
      </p:sp>
      <p:sp>
        <p:nvSpPr>
          <p:cNvPr id="145" name="Textfeld 144"/>
          <p:cNvSpPr txBox="1"/>
          <p:nvPr/>
        </p:nvSpPr>
        <p:spPr>
          <a:xfrm rot="20918841">
            <a:off x="1522759" y="1376919"/>
            <a:ext cx="1030264" cy="313350"/>
          </a:xfrm>
          <a:prstGeom prst="rect">
            <a:avLst/>
          </a:prstGeom>
          <a:solidFill>
            <a:srgbClr val="00B050"/>
          </a:solidFill>
          <a:ln w="6350">
            <a:solidFill>
              <a:srgbClr val="00B050"/>
            </a:solidFill>
          </a:ln>
        </p:spPr>
        <p:txBody>
          <a:bodyPr wrap="none" lIns="72000" tIns="18000" rIns="72000" bIns="18000" rtlCol="0">
            <a:spAutoFit/>
          </a:bodyPr>
          <a:lstStyle>
            <a:defPPr>
              <a:defRPr lang="de-DE"/>
            </a:defPPr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err="1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Revised</a:t>
            </a:r>
            <a:endParaRPr lang="de-DE" dirty="0">
              <a:solidFill>
                <a:srgbClr val="FFFFFF"/>
              </a:solidFill>
              <a:latin typeface="Arial" charset="0"/>
              <a:ea typeface="ＭＳ Ｐゴシック" pitchFamily="6" charset="-128"/>
            </a:endParaRPr>
          </a:p>
        </p:txBody>
      </p:sp>
      <p:sp>
        <p:nvSpPr>
          <p:cNvPr id="146" name="Textfeld 145"/>
          <p:cNvSpPr txBox="1"/>
          <p:nvPr/>
        </p:nvSpPr>
        <p:spPr>
          <a:xfrm rot="20839887">
            <a:off x="1548545" y="2637995"/>
            <a:ext cx="639525" cy="313350"/>
          </a:xfrm>
          <a:prstGeom prst="rect">
            <a:avLst/>
          </a:prstGeom>
          <a:solidFill>
            <a:srgbClr val="CC0066"/>
          </a:solidFill>
          <a:ln w="6350">
            <a:solidFill>
              <a:srgbClr val="CC0066"/>
            </a:solidFill>
          </a:ln>
        </p:spPr>
        <p:txBody>
          <a:bodyPr wrap="none" lIns="72000" tIns="18000" rIns="72000" bIns="18000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b="1" dirty="0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New</a:t>
            </a:r>
          </a:p>
        </p:txBody>
      </p:sp>
      <p:sp>
        <p:nvSpPr>
          <p:cNvPr id="147" name="Textfeld 146"/>
          <p:cNvSpPr txBox="1"/>
          <p:nvPr/>
        </p:nvSpPr>
        <p:spPr>
          <a:xfrm rot="20839887">
            <a:off x="1549656" y="3056201"/>
            <a:ext cx="639525" cy="313350"/>
          </a:xfrm>
          <a:prstGeom prst="rect">
            <a:avLst/>
          </a:prstGeom>
          <a:solidFill>
            <a:srgbClr val="CC0066"/>
          </a:solidFill>
          <a:ln w="6350">
            <a:solidFill>
              <a:srgbClr val="CC0066"/>
            </a:solidFill>
          </a:ln>
        </p:spPr>
        <p:txBody>
          <a:bodyPr wrap="none" lIns="72000" tIns="18000" rIns="72000" bIns="18000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b="1" dirty="0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New</a:t>
            </a:r>
          </a:p>
        </p:txBody>
      </p:sp>
      <p:sp>
        <p:nvSpPr>
          <p:cNvPr id="148" name="Textfeld 147"/>
          <p:cNvSpPr txBox="1"/>
          <p:nvPr/>
        </p:nvSpPr>
        <p:spPr>
          <a:xfrm rot="20839887">
            <a:off x="1548547" y="3459885"/>
            <a:ext cx="639525" cy="313350"/>
          </a:xfrm>
          <a:prstGeom prst="rect">
            <a:avLst/>
          </a:prstGeom>
          <a:solidFill>
            <a:srgbClr val="CC0066"/>
          </a:solidFill>
          <a:ln w="6350">
            <a:solidFill>
              <a:srgbClr val="CC0066"/>
            </a:solidFill>
          </a:ln>
        </p:spPr>
        <p:txBody>
          <a:bodyPr wrap="none" lIns="72000" tIns="18000" rIns="72000" bIns="18000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b="1" dirty="0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New</a:t>
            </a:r>
          </a:p>
        </p:txBody>
      </p:sp>
      <p:sp>
        <p:nvSpPr>
          <p:cNvPr id="149" name="Textfeld 148"/>
          <p:cNvSpPr txBox="1"/>
          <p:nvPr/>
        </p:nvSpPr>
        <p:spPr>
          <a:xfrm rot="20839887">
            <a:off x="2271277" y="3609868"/>
            <a:ext cx="639525" cy="313350"/>
          </a:xfrm>
          <a:prstGeom prst="rect">
            <a:avLst/>
          </a:prstGeom>
          <a:solidFill>
            <a:srgbClr val="CC0066"/>
          </a:solidFill>
          <a:ln w="6350">
            <a:solidFill>
              <a:srgbClr val="CC0066"/>
            </a:solidFill>
          </a:ln>
        </p:spPr>
        <p:txBody>
          <a:bodyPr wrap="none" lIns="72000" tIns="18000" rIns="72000" bIns="18000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b="1" dirty="0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New</a:t>
            </a:r>
          </a:p>
        </p:txBody>
      </p:sp>
      <p:sp>
        <p:nvSpPr>
          <p:cNvPr id="150" name="Textfeld 149"/>
          <p:cNvSpPr txBox="1"/>
          <p:nvPr/>
        </p:nvSpPr>
        <p:spPr>
          <a:xfrm rot="20918841">
            <a:off x="1127058" y="5815903"/>
            <a:ext cx="1030264" cy="313350"/>
          </a:xfrm>
          <a:prstGeom prst="rect">
            <a:avLst/>
          </a:prstGeom>
          <a:solidFill>
            <a:srgbClr val="00B050"/>
          </a:solidFill>
          <a:ln w="6350">
            <a:solidFill>
              <a:srgbClr val="00B050"/>
            </a:solidFill>
          </a:ln>
        </p:spPr>
        <p:txBody>
          <a:bodyPr wrap="none" lIns="72000" tIns="18000" rIns="72000" bIns="18000" rtlCol="0">
            <a:spAutoFit/>
          </a:bodyPr>
          <a:lstStyle>
            <a:defPPr>
              <a:defRPr lang="de-DE"/>
            </a:defPPr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err="1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Revised</a:t>
            </a:r>
            <a:endParaRPr lang="de-DE" dirty="0">
              <a:solidFill>
                <a:srgbClr val="FFFFFF"/>
              </a:solidFill>
              <a:latin typeface="Arial" charset="0"/>
              <a:ea typeface="ＭＳ Ｐゴシック" pitchFamily="6" charset="-128"/>
            </a:endParaRPr>
          </a:p>
        </p:txBody>
      </p:sp>
      <p:sp>
        <p:nvSpPr>
          <p:cNvPr id="151" name="Textfeld 150"/>
          <p:cNvSpPr txBox="1"/>
          <p:nvPr/>
        </p:nvSpPr>
        <p:spPr>
          <a:xfrm rot="20918841">
            <a:off x="4515998" y="5826405"/>
            <a:ext cx="1030264" cy="313350"/>
          </a:xfrm>
          <a:prstGeom prst="rect">
            <a:avLst/>
          </a:prstGeom>
          <a:solidFill>
            <a:srgbClr val="00B050"/>
          </a:solidFill>
          <a:ln w="6350">
            <a:solidFill>
              <a:srgbClr val="00B050"/>
            </a:solidFill>
          </a:ln>
        </p:spPr>
        <p:txBody>
          <a:bodyPr wrap="none" lIns="72000" tIns="18000" rIns="72000" bIns="18000" rtlCol="0">
            <a:spAutoFit/>
          </a:bodyPr>
          <a:lstStyle>
            <a:defPPr>
              <a:defRPr lang="de-DE"/>
            </a:defPPr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err="1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Revised</a:t>
            </a:r>
            <a:endParaRPr lang="de-DE" dirty="0">
              <a:solidFill>
                <a:srgbClr val="FFFFFF"/>
              </a:solidFill>
              <a:latin typeface="Arial" charset="0"/>
              <a:ea typeface="ＭＳ Ｐゴシック" pitchFamily="6" charset="-128"/>
            </a:endParaRPr>
          </a:p>
        </p:txBody>
      </p:sp>
      <p:cxnSp>
        <p:nvCxnSpPr>
          <p:cNvPr id="152" name="Gerade Verbindung mit Pfeil 151"/>
          <p:cNvCxnSpPr/>
          <p:nvPr/>
        </p:nvCxnSpPr>
        <p:spPr bwMode="auto">
          <a:xfrm flipV="1">
            <a:off x="1611349" y="5633905"/>
            <a:ext cx="57709" cy="180000"/>
          </a:xfrm>
          <a:prstGeom prst="straightConnector1">
            <a:avLst/>
          </a:prstGeom>
          <a:solidFill>
            <a:srgbClr val="A2AD00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3" name="Gerade Verbindung mit Pfeil 152"/>
          <p:cNvCxnSpPr/>
          <p:nvPr/>
        </p:nvCxnSpPr>
        <p:spPr bwMode="auto">
          <a:xfrm flipV="1">
            <a:off x="5021446" y="5639165"/>
            <a:ext cx="57709" cy="180000"/>
          </a:xfrm>
          <a:prstGeom prst="straightConnector1">
            <a:avLst/>
          </a:prstGeom>
          <a:solidFill>
            <a:srgbClr val="A2AD00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4" name="Textfeld 153"/>
          <p:cNvSpPr txBox="1"/>
          <p:nvPr/>
        </p:nvSpPr>
        <p:spPr>
          <a:xfrm rot="20918841">
            <a:off x="1522761" y="2225901"/>
            <a:ext cx="1030264" cy="313350"/>
          </a:xfrm>
          <a:prstGeom prst="rect">
            <a:avLst/>
          </a:prstGeom>
          <a:solidFill>
            <a:srgbClr val="00B050"/>
          </a:solidFill>
          <a:ln w="6350">
            <a:solidFill>
              <a:srgbClr val="00B050"/>
            </a:solidFill>
          </a:ln>
        </p:spPr>
        <p:txBody>
          <a:bodyPr wrap="none" lIns="72000" tIns="18000" rIns="72000" bIns="18000" rtlCol="0">
            <a:spAutoFit/>
          </a:bodyPr>
          <a:lstStyle>
            <a:defPPr>
              <a:defRPr lang="de-DE"/>
            </a:defPPr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err="1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Revised</a:t>
            </a:r>
            <a:endParaRPr lang="de-DE" dirty="0">
              <a:solidFill>
                <a:srgbClr val="FFFFFF"/>
              </a:solidFill>
              <a:latin typeface="Arial" charset="0"/>
              <a:ea typeface="ＭＳ Ｐゴシック" pitchFamily="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943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5B16-54DB-4842-A57F-004A1678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7623-BE8E-45A9-A787-43A0EB1D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OAB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4EC04-5759-4AC5-AD89-6D8BDA7B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7E92A-4C9F-4775-ABAD-9D4F2C74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84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4982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CityGML SWG</a:t>
            </a:r>
          </a:p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citygml.swg@lists.opengeospatial.org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ADB0F-7368-F028-D851-EC84AA9EA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10414210" cy="435133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04B92-3311-F50E-D2CA-59FD102D9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D6C92E-A2EE-C9BC-565E-0D883974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 Follow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1174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7616320" y="1835698"/>
            <a:ext cx="4210495" cy="3728339"/>
          </a:xfrm>
        </p:spPr>
        <p:txBody>
          <a:bodyPr>
            <a:normAutofit/>
          </a:bodyPr>
          <a:lstStyle/>
          <a:p>
            <a:pPr marL="177800" indent="-177800"/>
            <a:r>
              <a:rPr lang="en-US" sz="2000" dirty="0"/>
              <a:t>Supports the </a:t>
            </a:r>
            <a:r>
              <a:rPr lang="en-US" sz="2000" dirty="0">
                <a:solidFill>
                  <a:srgbClr val="00B050"/>
                </a:solidFill>
              </a:rPr>
              <a:t>analysis of navigable spaces </a:t>
            </a:r>
            <a:r>
              <a:rPr lang="en-US" sz="2000" dirty="0"/>
              <a:t>(e.g. to generate </a:t>
            </a:r>
            <a:r>
              <a:rPr lang="en-US" sz="2000" dirty="0" err="1"/>
              <a:t>IndoorGML</a:t>
            </a:r>
            <a:r>
              <a:rPr lang="en-US" sz="2000" dirty="0"/>
              <a:t> data </a:t>
            </a:r>
            <a:br>
              <a:rPr lang="en-US" sz="2000" dirty="0"/>
            </a:br>
            <a:r>
              <a:rPr lang="en-US" sz="2000" dirty="0"/>
              <a:t>from CityGML)</a:t>
            </a:r>
          </a:p>
          <a:p>
            <a:pPr marL="177800" indent="-177800"/>
            <a:r>
              <a:rPr lang="en-US" sz="2000" dirty="0"/>
              <a:t>Supports the </a:t>
            </a:r>
            <a:r>
              <a:rPr lang="en-US" sz="2000" dirty="0">
                <a:solidFill>
                  <a:srgbClr val="00B050"/>
                </a:solidFill>
              </a:rPr>
              <a:t>expression of explicit topological, geometrical, and thematic relations </a:t>
            </a:r>
            <a:r>
              <a:rPr lang="en-US" sz="2000" dirty="0"/>
              <a:t>between spaces and spaces, spaces and space boundaries, and space boundaries and space boundaries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Space concept –</a:t>
            </a:r>
            <a:br>
              <a:rPr lang="en-US" dirty="0"/>
            </a:br>
            <a:r>
              <a:rPr lang="en-US" dirty="0"/>
              <a:t>Representation of Occupied and Unoccupied Spaces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65" y="1680423"/>
            <a:ext cx="6563344" cy="364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9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38352" y="1169129"/>
            <a:ext cx="5149970" cy="4351338"/>
          </a:xfrm>
        </p:spPr>
        <p:txBody>
          <a:bodyPr/>
          <a:lstStyle/>
          <a:p>
            <a:r>
              <a:rPr lang="en-US" sz="2000" b="1" dirty="0"/>
              <a:t>Versioning module</a:t>
            </a:r>
          </a:p>
          <a:p>
            <a:pPr marL="552450" lvl="1" indent="-190500"/>
            <a:r>
              <a:rPr lang="en-US" sz="1800" dirty="0"/>
              <a:t>Representation of </a:t>
            </a:r>
            <a:r>
              <a:rPr lang="en-US" sz="1800" b="1" dirty="0">
                <a:solidFill>
                  <a:srgbClr val="00B050"/>
                </a:solidFill>
              </a:rPr>
              <a:t>slow changes </a:t>
            </a:r>
            <a:br>
              <a:rPr lang="en-US" sz="1800" b="1" dirty="0">
                <a:solidFill>
                  <a:srgbClr val="00B050"/>
                </a:solidFill>
              </a:rPr>
            </a:br>
            <a:r>
              <a:rPr lang="en-US" sz="1800" dirty="0"/>
              <a:t>(e.g. evolution of cities/city models)</a:t>
            </a:r>
          </a:p>
          <a:p>
            <a:pPr marL="552450" lvl="1" indent="-190500"/>
            <a:r>
              <a:rPr lang="en-US" sz="1800" dirty="0"/>
              <a:t>Support of version management </a:t>
            </a:r>
            <a:br>
              <a:rPr lang="en-US" sz="1800" dirty="0"/>
            </a:br>
            <a:r>
              <a:rPr lang="en-US" sz="1800" dirty="0"/>
              <a:t>(provides the same concepts such as </a:t>
            </a:r>
            <a:r>
              <a:rPr lang="en-US" sz="1800" dirty="0" err="1"/>
              <a:t>git</a:t>
            </a:r>
            <a:r>
              <a:rPr lang="en-US" sz="1800" dirty="0"/>
              <a:t>, workspace managers, SVN)</a:t>
            </a:r>
          </a:p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378570" cy="4351338"/>
          </a:xfrm>
        </p:spPr>
        <p:txBody>
          <a:bodyPr/>
          <a:lstStyle/>
          <a:p>
            <a:pPr marL="266700" indent="-266700"/>
            <a:r>
              <a:rPr lang="de-DE" sz="2000" b="1" kern="0" dirty="0" err="1"/>
              <a:t>Dynamizer</a:t>
            </a:r>
            <a:r>
              <a:rPr lang="de-DE" sz="2000" b="1" kern="0" dirty="0"/>
              <a:t> </a:t>
            </a:r>
            <a:r>
              <a:rPr lang="de-DE" sz="2000" b="1" kern="0" dirty="0" err="1"/>
              <a:t>module</a:t>
            </a:r>
            <a:endParaRPr lang="de-DE" sz="2000" b="1" kern="0" dirty="0"/>
          </a:p>
          <a:p>
            <a:pPr marL="552450" lvl="1" indent="-190500"/>
            <a:r>
              <a:rPr lang="de-DE" sz="1800" dirty="0" err="1"/>
              <a:t>Representation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b="1" dirty="0" err="1">
                <a:solidFill>
                  <a:srgbClr val="00B050"/>
                </a:solidFill>
              </a:rPr>
              <a:t>highly</a:t>
            </a:r>
            <a:r>
              <a:rPr lang="de-DE" sz="1800" b="1" dirty="0">
                <a:solidFill>
                  <a:srgbClr val="00B050"/>
                </a:solidFill>
              </a:rPr>
              <a:t> </a:t>
            </a:r>
            <a:r>
              <a:rPr lang="de-DE" sz="1800" b="1" dirty="0" err="1">
                <a:solidFill>
                  <a:srgbClr val="00B050"/>
                </a:solidFill>
              </a:rPr>
              <a:t>dynamic</a:t>
            </a:r>
            <a:r>
              <a:rPr lang="de-DE" sz="1800" b="1" dirty="0">
                <a:solidFill>
                  <a:srgbClr val="00B050"/>
                </a:solidFill>
              </a:rPr>
              <a:t> </a:t>
            </a:r>
            <a:r>
              <a:rPr lang="de-DE" sz="1800" b="1" dirty="0" err="1">
                <a:solidFill>
                  <a:srgbClr val="00B050"/>
                </a:solidFill>
              </a:rPr>
              <a:t>changes</a:t>
            </a:r>
            <a:r>
              <a:rPr lang="de-DE" sz="1800" dirty="0"/>
              <a:t> (e.g. real-time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sensors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simulations</a:t>
            </a:r>
            <a:r>
              <a:rPr lang="de-DE" sz="1800" dirty="0"/>
              <a:t>)</a:t>
            </a:r>
          </a:p>
          <a:p>
            <a:pPr marL="552450" lvl="1" indent="-190500"/>
            <a:r>
              <a:rPr lang="de-DE" sz="1800" dirty="0" err="1"/>
              <a:t>Static</a:t>
            </a:r>
            <a:r>
              <a:rPr lang="de-DE" sz="1800" dirty="0"/>
              <a:t> </a:t>
            </a:r>
            <a:r>
              <a:rPr lang="de-DE" sz="1800" dirty="0" err="1"/>
              <a:t>attributes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thematic</a:t>
            </a:r>
            <a:r>
              <a:rPr lang="de-DE" sz="1800" dirty="0"/>
              <a:t> </a:t>
            </a:r>
            <a:r>
              <a:rPr lang="de-DE" sz="1800" dirty="0" err="1"/>
              <a:t>features</a:t>
            </a:r>
            <a:r>
              <a:rPr lang="de-DE" sz="1800" dirty="0"/>
              <a:t> </a:t>
            </a:r>
            <a:br>
              <a:rPr lang="de-DE" sz="1800" dirty="0"/>
            </a:b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overridden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timeseries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endParaRPr lang="de-DE" sz="1800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19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 in </a:t>
            </a:r>
            <a:r>
              <a:rPr lang="de-DE" dirty="0" err="1"/>
              <a:t>city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" r="-1"/>
          <a:stretch/>
        </p:blipFill>
        <p:spPr>
          <a:xfrm>
            <a:off x="6806284" y="3344797"/>
            <a:ext cx="4261407" cy="293595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53" y="3558546"/>
            <a:ext cx="4160788" cy="935455"/>
          </a:xfrm>
          <a:prstGeom prst="rect">
            <a:avLst/>
          </a:prstGeom>
        </p:spPr>
      </p:pic>
      <p:pic>
        <p:nvPicPr>
          <p:cNvPr id="10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58" y="5029138"/>
            <a:ext cx="2033065" cy="1004561"/>
          </a:xfrm>
          <a:prstGeom prst="rect">
            <a:avLst/>
          </a:prstGeom>
          <a:ln>
            <a:noFill/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8"/>
          <a:stretch/>
        </p:blipFill>
        <p:spPr>
          <a:xfrm>
            <a:off x="1961875" y="4809138"/>
            <a:ext cx="2170802" cy="886433"/>
          </a:xfrm>
          <a:prstGeom prst="rect">
            <a:avLst/>
          </a:prstGeom>
          <a:ln>
            <a:noFill/>
          </a:ln>
        </p:spPr>
      </p:pic>
      <p:pic>
        <p:nvPicPr>
          <p:cNvPr id="12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41"/>
          <a:stretch/>
        </p:blipFill>
        <p:spPr>
          <a:xfrm>
            <a:off x="462396" y="4720677"/>
            <a:ext cx="2032799" cy="573113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324251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Overview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Scope</a:t>
            </a:r>
          </a:p>
          <a:p>
            <a:pPr marL="0">
              <a:lnSpc>
                <a:spcPct val="110000"/>
              </a:lnSpc>
            </a:pPr>
            <a:r>
              <a:rPr lang="en-US" dirty="0" err="1"/>
              <a:t>Standardisation</a:t>
            </a:r>
            <a:r>
              <a:rPr lang="en-US" dirty="0"/>
              <a:t> targets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Implementations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What has changed between CityGML 2 and CityGML 3 GML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Q&amp;A  </a:t>
            </a:r>
          </a:p>
          <a:p>
            <a:pPr marL="0">
              <a:lnSpc>
                <a:spcPct val="11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CityGML Editorial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CityGML 3.0 GML Encoding Editors</a:t>
            </a:r>
          </a:p>
          <a:p>
            <a:pPr lvl="1"/>
            <a:r>
              <a:rPr lang="de-DE" dirty="0"/>
              <a:t>Dr. Tatjana Kutzner, </a:t>
            </a:r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Geoinformatics, Technische Universität München</a:t>
            </a:r>
            <a:endParaRPr lang="en-US" dirty="0"/>
          </a:p>
          <a:p>
            <a:pPr lvl="1"/>
            <a:r>
              <a:rPr lang="en-US" dirty="0"/>
              <a:t>Dr. Claus Nagel, CTO, </a:t>
            </a:r>
            <a:r>
              <a:rPr lang="en-US" dirty="0" err="1"/>
              <a:t>virtualcitySYSTEMS</a:t>
            </a:r>
            <a:r>
              <a:rPr lang="en-US" dirty="0"/>
              <a:t> GmbH, Berlin</a:t>
            </a:r>
          </a:p>
          <a:p>
            <a:pPr lvl="1"/>
            <a:r>
              <a:rPr lang="en-US" dirty="0"/>
              <a:t>Diego Vinasco-Alvarez, </a:t>
            </a:r>
            <a:r>
              <a:rPr lang="it-IT" dirty="0"/>
              <a:t>Université Lumière Lyon 2</a:t>
            </a:r>
            <a:endParaRPr lang="en-US" dirty="0"/>
          </a:p>
          <a:p>
            <a:pPr lvl="1"/>
            <a:r>
              <a:rPr lang="en-US" dirty="0"/>
              <a:t>Prof. Dr. Thomas H. Kolbe, Chair of Geoinformatics, </a:t>
            </a:r>
            <a:r>
              <a:rPr lang="en-US" dirty="0" err="1"/>
              <a:t>Technische</a:t>
            </a:r>
            <a:r>
              <a:rPr lang="en-US" dirty="0"/>
              <a:t> Universität München</a:t>
            </a:r>
          </a:p>
          <a:p>
            <a:pPr lvl="1"/>
            <a:r>
              <a:rPr lang="it-IT" b="0" i="0" dirty="0">
                <a:solidFill>
                  <a:srgbClr val="000000"/>
                </a:solidFill>
                <a:effectLst/>
                <a:latin typeface="Roboto-Medium"/>
              </a:rPr>
              <a:t>Prof. Dr. Volker </a:t>
            </a:r>
            <a:r>
              <a:rPr lang="it-IT" dirty="0">
                <a:solidFill>
                  <a:srgbClr val="000000"/>
                </a:solidFill>
                <a:latin typeface="Roboto-Medium"/>
              </a:rPr>
              <a:t>Coors, </a:t>
            </a:r>
            <a:r>
              <a:rPr lang="it-IT" dirty="0" err="1">
                <a:solidFill>
                  <a:srgbClr val="000000"/>
                </a:solidFill>
                <a:latin typeface="Roboto-Medium"/>
              </a:rPr>
              <a:t>HfT</a:t>
            </a:r>
            <a:r>
              <a:rPr lang="it-IT" dirty="0">
                <a:solidFill>
                  <a:srgbClr val="000000"/>
                </a:solidFill>
                <a:latin typeface="Roboto-Medium"/>
              </a:rPr>
              <a:t> Stuttgart?</a:t>
            </a:r>
          </a:p>
          <a:p>
            <a:pPr lvl="1"/>
            <a:r>
              <a:rPr lang="it-IT" dirty="0">
                <a:solidFill>
                  <a:srgbClr val="000000"/>
                </a:solidFill>
                <a:latin typeface="Roboto-Medium"/>
              </a:rPr>
              <a:t>Dr.-Ing. Zhihang Yao, TUM</a:t>
            </a:r>
          </a:p>
          <a:p>
            <a:pPr lvl="1"/>
            <a:r>
              <a:rPr lang="en-US" dirty="0" err="1"/>
              <a:t>Nobuhiro</a:t>
            </a:r>
            <a:r>
              <a:rPr lang="en-US" dirty="0"/>
              <a:t> Ishimaru, XXXXXX, YYYYYYY</a:t>
            </a:r>
          </a:p>
          <a:p>
            <a:pPr lvl="1"/>
            <a:r>
              <a:rPr lang="en-US" dirty="0"/>
              <a:t>Charles Heazel, XXXXXX, YYYYYYY</a:t>
            </a:r>
          </a:p>
          <a:p>
            <a:pPr lvl="1"/>
            <a:r>
              <a:rPr lang="en-US" dirty="0"/>
              <a:t>Carl Smyth, Architect, </a:t>
            </a:r>
            <a:r>
              <a:rPr lang="en-US" dirty="0" err="1"/>
              <a:t>OpenSitePlan</a:t>
            </a:r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149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CityGML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1628594" cy="53218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CityGML 3.0 conceptual model was derived from CityGML 2.0 (document </a:t>
            </a:r>
            <a:r>
              <a:rPr lang="en-US" b="0" i="0" dirty="0">
                <a:solidFill>
                  <a:srgbClr val="333333"/>
                </a:solidFill>
                <a:effectLst/>
                <a:latin typeface="Lato"/>
              </a:rPr>
              <a:t>12-019) and is expressed as a UML static class diagram.</a:t>
            </a:r>
            <a:endParaRPr lang="en-US" dirty="0"/>
          </a:p>
          <a:p>
            <a:r>
              <a:rPr lang="en-US" dirty="0"/>
              <a:t>Separating conceptual model from physical implementations enabled a Model Driven Architecture: </a:t>
            </a:r>
          </a:p>
          <a:p>
            <a:pPr lvl="1"/>
            <a:r>
              <a:rPr lang="en-US" dirty="0"/>
              <a:t>Note: We kept the City</a:t>
            </a:r>
            <a:r>
              <a:rPr lang="en-US" dirty="0">
                <a:solidFill>
                  <a:srgbClr val="FF0000"/>
                </a:solidFill>
              </a:rPr>
              <a:t>GML</a:t>
            </a:r>
            <a:r>
              <a:rPr lang="en-US" dirty="0"/>
              <a:t> name even though it obscures the separation of the </a:t>
            </a:r>
            <a:r>
              <a:rPr lang="en-US" u="sng" dirty="0"/>
              <a:t>conceptual model</a:t>
            </a:r>
            <a:r>
              <a:rPr lang="en-US" dirty="0"/>
              <a:t>, because of wide recognition of the name – please don’t be confused. That is the reason that this encoding is the CityGML 3.0 GML Encoding, which appears redundant at first glance.</a:t>
            </a:r>
          </a:p>
          <a:p>
            <a:pPr lvl="1"/>
            <a:r>
              <a:rPr lang="en-US" dirty="0"/>
              <a:t>We expect multiple implementation (encoding) specifications to be developed based on the 3.0 conceptual model</a:t>
            </a:r>
          </a:p>
          <a:p>
            <a:pPr lvl="2"/>
            <a:r>
              <a:rPr lang="en-US" dirty="0"/>
              <a:t>GML first – already have automated XSD conversion and 2.0 =&gt; 3.0 tools</a:t>
            </a:r>
          </a:p>
          <a:p>
            <a:pPr lvl="2"/>
            <a:r>
              <a:rPr lang="en-US" dirty="0"/>
              <a:t>3DCityDB, JSON (</a:t>
            </a:r>
            <a:r>
              <a:rPr lang="en-US" dirty="0" err="1"/>
              <a:t>CityJSON</a:t>
            </a:r>
            <a:r>
              <a:rPr lang="en-US" dirty="0"/>
              <a:t> target)</a:t>
            </a:r>
          </a:p>
        </p:txBody>
      </p:sp>
    </p:spTree>
    <p:extLst>
      <p:ext uri="{BB962C8B-B14F-4D97-AF65-F5344CB8AC3E}">
        <p14:creationId xmlns:p14="http://schemas.microsoft.com/office/powerpoint/2010/main" val="3637922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3579-47EE-4BEB-B7BE-FDD333E5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CityGML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A2291-12F5-4C11-9CFD-F65ACC10B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0515600" cy="5392945"/>
          </a:xfrm>
        </p:spPr>
        <p:txBody>
          <a:bodyPr>
            <a:normAutofit fontScale="32500" lnSpcReduction="20000"/>
          </a:bodyPr>
          <a:lstStyle/>
          <a:p>
            <a:r>
              <a:rPr lang="en-US" sz="5500" dirty="0"/>
              <a:t>CityGML targets representations of objects in semantic categories relevant to human activities on or near the earth’s surface. </a:t>
            </a:r>
          </a:p>
          <a:p>
            <a:r>
              <a:rPr lang="en-US" sz="5500" dirty="0"/>
              <a:t>Focuses on features as the exist and can be sensed by people and devices.</a:t>
            </a:r>
          </a:p>
          <a:p>
            <a:r>
              <a:rPr lang="en-US" sz="5500" dirty="0"/>
              <a:t>Enables semantically structured modelling of both the natural environment and man-built features.</a:t>
            </a:r>
          </a:p>
          <a:p>
            <a:r>
              <a:rPr lang="en-US" sz="5500" dirty="0"/>
              <a:t>The conceptual model informs the development of both exchange formats and run-time representations.</a:t>
            </a:r>
          </a:p>
          <a:p>
            <a:r>
              <a:rPr lang="en-US" sz="5500" dirty="0"/>
              <a:t>Application scope:</a:t>
            </a:r>
          </a:p>
          <a:p>
            <a:pPr lvl="1"/>
            <a:r>
              <a:rPr lang="en-US" sz="4500" dirty="0"/>
              <a:t>Visualization</a:t>
            </a:r>
          </a:p>
          <a:p>
            <a:pPr lvl="1"/>
            <a:r>
              <a:rPr lang="en-US" sz="4500" dirty="0"/>
              <a:t>Search:  show / highlight objects that match queries on objects, attributes and relationships; choose rendering or 3D cartographic styles according to semantic information</a:t>
            </a:r>
          </a:p>
          <a:p>
            <a:pPr lvl="1"/>
            <a:r>
              <a:rPr lang="en-US" sz="4500" dirty="0"/>
              <a:t>Analysis: how do features relate; stability; wave/energy propagation or dispersal</a:t>
            </a:r>
          </a:p>
          <a:p>
            <a:pPr lvl="1"/>
            <a:r>
              <a:rPr lang="en-US" sz="4500" dirty="0"/>
              <a:t>Navigation: how to move through an environment</a:t>
            </a:r>
          </a:p>
          <a:p>
            <a:pPr lvl="1"/>
            <a:r>
              <a:rPr lang="en-US" sz="4500" dirty="0"/>
              <a:t>Simulation: exploring dynamic response of an environment</a:t>
            </a:r>
          </a:p>
          <a:p>
            <a:pPr lvl="1"/>
            <a:r>
              <a:rPr lang="en-US" sz="4500" dirty="0"/>
              <a:t>Data Integration: CityGML features link data from different application domains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08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3846-D3AC-456C-905D-F2872CE4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Standardisation Target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A79DD-E9D7-4163-BBFB-65AD724B4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659" y="1162838"/>
            <a:ext cx="3825300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2000" dirty="0"/>
              <a:t>Why GML 3.2?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B4CB9-08C2-4BD0-93F9-544C66F6D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6FCE3-B390-4A63-B547-C3B3EA16C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6</a:t>
            </a:fld>
            <a:endParaRPr lang="en-US"/>
          </a:p>
        </p:txBody>
      </p:sp>
      <p:sp>
        <p:nvSpPr>
          <p:cNvPr id="6" name="Flowchart: Card 5">
            <a:extLst>
              <a:ext uri="{FF2B5EF4-FFF2-40B4-BE49-F238E27FC236}">
                <a16:creationId xmlns:a16="http://schemas.microsoft.com/office/drawing/2014/main" id="{E00D3537-D354-40E4-850F-E18502136831}"/>
              </a:ext>
            </a:extLst>
          </p:cNvPr>
          <p:cNvSpPr/>
          <p:nvPr/>
        </p:nvSpPr>
        <p:spPr>
          <a:xfrm>
            <a:off x="3087123" y="3107810"/>
            <a:ext cx="1912690" cy="1971413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CityGML 3.0</a:t>
            </a:r>
          </a:p>
          <a:p>
            <a:pPr algn="ctr"/>
            <a:r>
              <a:rPr lang="en-GB" dirty="0"/>
              <a:t>Conceptual Model </a:t>
            </a:r>
          </a:p>
        </p:txBody>
      </p:sp>
      <p:sp>
        <p:nvSpPr>
          <p:cNvPr id="10" name="Flowchart: Card 9">
            <a:extLst>
              <a:ext uri="{FF2B5EF4-FFF2-40B4-BE49-F238E27FC236}">
                <a16:creationId xmlns:a16="http://schemas.microsoft.com/office/drawing/2014/main" id="{09197F56-53DF-475D-BBCE-9D0E57ED738B}"/>
              </a:ext>
            </a:extLst>
          </p:cNvPr>
          <p:cNvSpPr/>
          <p:nvPr/>
        </p:nvSpPr>
        <p:spPr>
          <a:xfrm>
            <a:off x="6284753" y="4303739"/>
            <a:ext cx="1912690" cy="1424031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CityGML 3.0</a:t>
            </a:r>
          </a:p>
          <a:p>
            <a:pPr algn="ctr"/>
            <a:r>
              <a:rPr lang="en-GB" dirty="0"/>
              <a:t>ADEs</a:t>
            </a:r>
          </a:p>
          <a:p>
            <a:pPr algn="ctr"/>
            <a:r>
              <a:rPr lang="en-GB" sz="800" dirty="0"/>
              <a:t>[may be outside the scope of </a:t>
            </a:r>
            <a:br>
              <a:rPr lang="en-GB" sz="800" dirty="0"/>
            </a:br>
            <a:r>
              <a:rPr lang="en-GB" sz="800" dirty="0"/>
              <a:t>OGC’s governance]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F145BAB-1B35-4FC5-97F9-91498A013D2C}"/>
              </a:ext>
            </a:extLst>
          </p:cNvPr>
          <p:cNvSpPr/>
          <p:nvPr/>
        </p:nvSpPr>
        <p:spPr>
          <a:xfrm>
            <a:off x="5117286" y="3204595"/>
            <a:ext cx="998290" cy="335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target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7BDC9D8-4351-4EC5-B83D-013F1AE7C65F}"/>
              </a:ext>
            </a:extLst>
          </p:cNvPr>
          <p:cNvSpPr/>
          <p:nvPr/>
        </p:nvSpPr>
        <p:spPr>
          <a:xfrm>
            <a:off x="5142440" y="4589119"/>
            <a:ext cx="998290" cy="335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target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4C54D2A-F057-4B80-8C72-FEAEC9F6F64C}"/>
              </a:ext>
            </a:extLst>
          </p:cNvPr>
          <p:cNvSpPr/>
          <p:nvPr/>
        </p:nvSpPr>
        <p:spPr>
          <a:xfrm>
            <a:off x="8341466" y="4589119"/>
            <a:ext cx="998290" cy="335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target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3CDA6DED-BA8A-4C50-B261-B621C13B3A6D}"/>
              </a:ext>
            </a:extLst>
          </p:cNvPr>
          <p:cNvSpPr/>
          <p:nvPr/>
        </p:nvSpPr>
        <p:spPr>
          <a:xfrm>
            <a:off x="9486506" y="4303739"/>
            <a:ext cx="1912689" cy="142403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CityGML 3.0 </a:t>
            </a:r>
          </a:p>
          <a:p>
            <a:pPr algn="ctr"/>
            <a:r>
              <a:rPr lang="en-GB" dirty="0"/>
              <a:t>ADE Encodings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CF48B48-4E00-42E5-A9E2-840F50FAFA26}"/>
              </a:ext>
            </a:extLst>
          </p:cNvPr>
          <p:cNvSpPr/>
          <p:nvPr/>
        </p:nvSpPr>
        <p:spPr>
          <a:xfrm rot="5400000">
            <a:off x="7364080" y="3977543"/>
            <a:ext cx="340144" cy="168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A3B92B-1A84-4F9E-BE47-FFA552629E09}"/>
              </a:ext>
            </a:extLst>
          </p:cNvPr>
          <p:cNvSpPr txBox="1"/>
          <p:nvPr/>
        </p:nvSpPr>
        <p:spPr>
          <a:xfrm>
            <a:off x="6140730" y="3889976"/>
            <a:ext cx="132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/>
              <a:t>Encoding technology may restrict extension mechanism</a:t>
            </a:r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F00B9BEB-D004-485A-9A23-B3867B6FA6D0}"/>
              </a:ext>
            </a:extLst>
          </p:cNvPr>
          <p:cNvSpPr/>
          <p:nvPr/>
        </p:nvSpPr>
        <p:spPr>
          <a:xfrm>
            <a:off x="9451973" y="2357857"/>
            <a:ext cx="1912689" cy="142403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CityGML 3.0 </a:t>
            </a:r>
          </a:p>
          <a:p>
            <a:pPr algn="ctr"/>
            <a:r>
              <a:rPr lang="en-GB" dirty="0"/>
              <a:t>Implementation specification</a:t>
            </a:r>
          </a:p>
        </p:txBody>
      </p:sp>
      <p:sp>
        <p:nvSpPr>
          <p:cNvPr id="27" name="Flowchart: Card 26">
            <a:extLst>
              <a:ext uri="{FF2B5EF4-FFF2-40B4-BE49-F238E27FC236}">
                <a16:creationId xmlns:a16="http://schemas.microsoft.com/office/drawing/2014/main" id="{DD3D853D-1A25-4668-A97A-52D5ED2FDC52}"/>
              </a:ext>
            </a:extLst>
          </p:cNvPr>
          <p:cNvSpPr/>
          <p:nvPr/>
        </p:nvSpPr>
        <p:spPr>
          <a:xfrm>
            <a:off x="6254343" y="2376304"/>
            <a:ext cx="1912690" cy="1424031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CityGML 3.0 </a:t>
            </a:r>
          </a:p>
          <a:p>
            <a:pPr algn="ctr"/>
            <a:r>
              <a:rPr lang="en-GB" dirty="0"/>
              <a:t>Implementation specifications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8E3CFC4-4667-4CB6-810E-FB7CED59FB09}"/>
              </a:ext>
            </a:extLst>
          </p:cNvPr>
          <p:cNvSpPr/>
          <p:nvPr/>
        </p:nvSpPr>
        <p:spPr>
          <a:xfrm>
            <a:off x="8305800" y="3147836"/>
            <a:ext cx="998290" cy="335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target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8D341E6-BD3F-4154-80B3-418685754859}"/>
              </a:ext>
            </a:extLst>
          </p:cNvPr>
          <p:cNvSpPr/>
          <p:nvPr/>
        </p:nvSpPr>
        <p:spPr>
          <a:xfrm rot="1665651">
            <a:off x="8274680" y="3932472"/>
            <a:ext cx="1100606" cy="335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target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AFFD4A-3A33-4D86-8EAC-6BF2AA30ABEB}"/>
              </a:ext>
            </a:extLst>
          </p:cNvPr>
          <p:cNvSpPr txBox="1"/>
          <p:nvPr/>
        </p:nvSpPr>
        <p:spPr>
          <a:xfrm>
            <a:off x="6140730" y="1821770"/>
            <a:ext cx="5292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GML Implementations </a:t>
            </a:r>
          </a:p>
        </p:txBody>
      </p:sp>
    </p:spTree>
    <p:extLst>
      <p:ext uri="{BB962C8B-B14F-4D97-AF65-F5344CB8AC3E}">
        <p14:creationId xmlns:p14="http://schemas.microsoft.com/office/powerpoint/2010/main" val="909179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E18B-0CA5-4649-BFEF-6E03A35E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3957-0B08-47E5-A706-07AF143FC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0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Normative part (subject of this discussion): 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Specification document with conformance classes directly referencing XML schemas</a:t>
            </a:r>
          </a:p>
          <a:p>
            <a:pPr lvl="1"/>
            <a:r>
              <a:rPr lang="en-GB" sz="1400" dirty="0"/>
              <a:t>XSD files generated directly from conceptual model via </a:t>
            </a:r>
            <a:r>
              <a:rPr lang="en-GB" sz="1400" dirty="0" err="1"/>
              <a:t>ShapeChange</a:t>
            </a:r>
            <a:r>
              <a:rPr lang="en-GB" sz="1400" dirty="0"/>
              <a:t> </a:t>
            </a:r>
          </a:p>
          <a:p>
            <a:pPr lvl="1"/>
            <a:r>
              <a:rPr lang="en-GB" sz="1400" b="0" i="0" u="none" strike="noStrike" baseline="0" dirty="0">
                <a:latin typeface="Arial" panose="020B0604020202020204" pitchFamily="34" charset="0"/>
              </a:rPr>
              <a:t>Additional GML-specific requirements </a:t>
            </a:r>
            <a:br>
              <a:rPr lang="en-GB" sz="1400" b="0" i="0" u="none" strike="noStrike" baseline="0" dirty="0">
                <a:latin typeface="Arial" panose="020B0604020202020204" pitchFamily="34" charset="0"/>
              </a:rPr>
            </a:br>
            <a:endParaRPr lang="en-GB" sz="1400" b="0" i="0" u="none" strike="noStrike" baseline="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Informative part: </a:t>
            </a:r>
          </a:p>
          <a:p>
            <a:r>
              <a:rPr lang="en-GB" sz="1800" dirty="0"/>
              <a:t>T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est datasets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Example XML and CSV codelists on OGC server</a:t>
            </a:r>
          </a:p>
          <a:p>
            <a:r>
              <a:rPr lang="en-GB" sz="1800" dirty="0"/>
              <a:t> 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 </a:t>
            </a:r>
          </a:p>
          <a:p>
            <a:r>
              <a:rPr lang="en-GB" sz="1800" dirty="0"/>
              <a:t> </a:t>
            </a:r>
            <a:endParaRPr lang="en-GB" sz="1800" b="0" i="0" u="none" strike="noStrike" baseline="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GB" sz="1800" b="0" i="0" u="none" strike="noStrike" baseline="0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7E710-7463-43B9-A888-C3A8A6F9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7E16A-C4C2-4FB6-B8A5-2DC0F816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22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0AE120-3A3F-4A79-AB99-A2AEDC0B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CityGML 3.0 GML </a:t>
            </a:r>
            <a:r>
              <a:rPr lang="de-DE" dirty="0" err="1"/>
              <a:t>Implementations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15A4E9-E9C3-479D-9961-A080B86EF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0515600" cy="5275747"/>
          </a:xfrm>
        </p:spPr>
        <p:txBody>
          <a:bodyPr>
            <a:normAutofit fontScale="77500" lnSpcReduction="20000"/>
          </a:bodyPr>
          <a:lstStyle/>
          <a:p>
            <a:pPr lvl="1"/>
            <a:endParaRPr lang="de-DE" dirty="0"/>
          </a:p>
          <a:p>
            <a:r>
              <a:rPr lang="de-DE" dirty="0"/>
              <a:t>OGC CityGML 3.0 Hackathon, OGC CityGML 3.0 Challenge</a:t>
            </a:r>
          </a:p>
          <a:p>
            <a:r>
              <a:rPr lang="de-DE" dirty="0"/>
              <a:t>First open-source prototype </a:t>
            </a:r>
            <a:r>
              <a:rPr lang="de-DE" dirty="0" err="1"/>
              <a:t>implementations</a:t>
            </a:r>
            <a:r>
              <a:rPr lang="de-DE" dirty="0"/>
              <a:t> and </a:t>
            </a:r>
            <a:r>
              <a:rPr lang="de-DE" dirty="0" err="1"/>
              <a:t>tools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citygml4j, </a:t>
            </a:r>
          </a:p>
          <a:p>
            <a:pPr lvl="1"/>
            <a:r>
              <a:rPr lang="en-US" dirty="0"/>
              <a:t>citygml2-to-citygml3, </a:t>
            </a:r>
          </a:p>
          <a:p>
            <a:pPr lvl="1"/>
            <a:r>
              <a:rPr lang="it-IT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IFC -&gt; CityGML 3.0 via FME Workspace  </a:t>
            </a:r>
            <a:r>
              <a:rPr lang="it-IT" sz="24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https://github.com/tum-gis/ifc-to-citygml3 </a:t>
            </a:r>
            <a:endParaRPr lang="it-IT" sz="24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1"/>
            <a:r>
              <a:rPr lang="en-US" dirty="0"/>
              <a:t>generic support in all tools/libraries supporting GML 3.2 </a:t>
            </a:r>
          </a:p>
          <a:p>
            <a:pPr lvl="2"/>
            <a:r>
              <a:rPr lang="en-US" dirty="0"/>
              <a:t>FME</a:t>
            </a:r>
          </a:p>
          <a:p>
            <a:pPr lvl="2"/>
            <a:r>
              <a:rPr lang="en-US" dirty="0"/>
              <a:t>GDAL, </a:t>
            </a:r>
          </a:p>
          <a:p>
            <a:pPr lvl="2"/>
            <a:r>
              <a:rPr lang="en-US" dirty="0"/>
              <a:t> </a:t>
            </a:r>
          </a:p>
          <a:p>
            <a:pPr lvl="1"/>
            <a:r>
              <a:rPr lang="en-US" dirty="0"/>
              <a:t>Follow-on </a:t>
            </a:r>
            <a:r>
              <a:rPr lang="en-US" dirty="0" err="1"/>
              <a:t>CityDotNet</a:t>
            </a:r>
            <a:r>
              <a:rPr lang="en-US" dirty="0"/>
              <a:t> supports CityGML 3.0 GML input</a:t>
            </a:r>
          </a:p>
          <a:p>
            <a:r>
              <a:rPr lang="de-DE"/>
              <a:t> </a:t>
            </a:r>
            <a:endParaRPr lang="de-DE" dirty="0"/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1718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0AE120-3A3F-4A79-AB99-A2AEDC0B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CityGML 3.0 GML </a:t>
            </a:r>
            <a:r>
              <a:rPr lang="de-DE" dirty="0" err="1"/>
              <a:t>Implementations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15A4E9-E9C3-479D-9961-A080B86EF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0515600" cy="5275747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sz="3400" b="1" dirty="0"/>
              <a:t>GML Encoding </a:t>
            </a:r>
            <a:r>
              <a:rPr lang="de-DE" sz="3400" b="1" dirty="0" err="1"/>
              <a:t>and</a:t>
            </a:r>
            <a:r>
              <a:rPr lang="de-DE" sz="3400" b="1" dirty="0"/>
              <a:t> </a:t>
            </a:r>
            <a:r>
              <a:rPr lang="de-DE" sz="3400" b="1" dirty="0" err="1"/>
              <a:t>Implementations</a:t>
            </a:r>
            <a:endParaRPr lang="de-DE" sz="3400" b="1" dirty="0"/>
          </a:p>
          <a:p>
            <a:r>
              <a:rPr lang="de-DE" dirty="0"/>
              <a:t>The CityGML 3.0 GML </a:t>
            </a:r>
            <a:r>
              <a:rPr lang="de-DE" dirty="0" err="1"/>
              <a:t>schemas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derived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(</a:t>
            </a:r>
            <a:r>
              <a:rPr lang="de-DE" dirty="0" err="1"/>
              <a:t>ShapeChange</a:t>
            </a:r>
            <a:r>
              <a:rPr lang="de-DE" dirty="0"/>
              <a:t>)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INSPIRE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national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formats</a:t>
            </a:r>
            <a:r>
              <a:rPr lang="de-DE" dirty="0"/>
              <a:t>.</a:t>
            </a:r>
          </a:p>
          <a:p>
            <a:r>
              <a:rPr lang="de-DE" dirty="0"/>
              <a:t>The CityGML 3.0 GML </a:t>
            </a:r>
            <a:r>
              <a:rPr lang="de-DE" dirty="0" err="1"/>
              <a:t>schemas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GML 3.2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endParaRPr lang="de-DE" dirty="0"/>
          </a:p>
          <a:p>
            <a:pPr lvl="1"/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compliant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ISO </a:t>
            </a:r>
            <a:r>
              <a:rPr lang="de-DE" dirty="0" err="1"/>
              <a:t>standards</a:t>
            </a:r>
            <a:r>
              <a:rPr lang="de-DE" dirty="0"/>
              <a:t>,</a:t>
            </a:r>
          </a:p>
          <a:p>
            <a:pPr lvl="1"/>
            <a:r>
              <a:rPr lang="de-DE" dirty="0"/>
              <a:t>all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generic</a:t>
            </a:r>
            <a:r>
              <a:rPr lang="de-DE" dirty="0"/>
              <a:t> GML 3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schemas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also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CityGML 3.0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(e.g. FME, HALE, GDAL, Interactive Instruments WFS, </a:t>
            </a:r>
            <a:r>
              <a:rPr lang="de-DE" dirty="0" err="1"/>
              <a:t>Deegree</a:t>
            </a:r>
            <a:r>
              <a:rPr lang="de-DE" dirty="0"/>
              <a:t>, GALDOS WFS, CPA </a:t>
            </a:r>
            <a:r>
              <a:rPr lang="de-DE" dirty="0" err="1"/>
              <a:t>SupportGIS</a:t>
            </a:r>
            <a:r>
              <a:rPr lang="de-DE" dirty="0"/>
              <a:t>, </a:t>
            </a:r>
            <a:r>
              <a:rPr lang="de-DE" dirty="0" err="1"/>
              <a:t>FZKViewer</a:t>
            </a:r>
            <a:r>
              <a:rPr lang="de-DE" dirty="0"/>
              <a:t>, </a:t>
            </a:r>
            <a:r>
              <a:rPr lang="de-DE" dirty="0" err="1"/>
              <a:t>Snowflake</a:t>
            </a:r>
            <a:r>
              <a:rPr lang="de-DE" dirty="0"/>
              <a:t> Go-Publisher).</a:t>
            </a:r>
          </a:p>
        </p:txBody>
      </p:sp>
    </p:spTree>
    <p:extLst>
      <p:ext uri="{BB962C8B-B14F-4D97-AF65-F5344CB8AC3E}">
        <p14:creationId xmlns:p14="http://schemas.microsoft.com/office/powerpoint/2010/main" val="2878434366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</TotalTime>
  <Words>939</Words>
  <Application>Microsoft Office PowerPoint</Application>
  <PresentationFormat>Widescreen</PresentationFormat>
  <Paragraphs>141</Paragraphs>
  <Slides>19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Lato</vt:lpstr>
      <vt:lpstr>Roboto-Medium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CityGML Editorial Team</vt:lpstr>
      <vt:lpstr>CityGML Overview</vt:lpstr>
      <vt:lpstr>CityGML Scope</vt:lpstr>
      <vt:lpstr>Standardisation Target</vt:lpstr>
      <vt:lpstr>Structure </vt:lpstr>
      <vt:lpstr>CityGML 3.0 GML Implementations</vt:lpstr>
      <vt:lpstr>CityGML 3.0 GML Implementations</vt:lpstr>
      <vt:lpstr>OGC CityGML 3.0 Hackathon</vt:lpstr>
      <vt:lpstr>OGC CityGML 3.0 Challenge</vt:lpstr>
      <vt:lpstr>CityGML 3.0 Test GML Datasets (from CityGML 2.0)</vt:lpstr>
      <vt:lpstr>What has changed between v2 and v3</vt:lpstr>
      <vt:lpstr>CityGML 3.0 Module Overview</vt:lpstr>
      <vt:lpstr>Q&amp;A</vt:lpstr>
      <vt:lpstr>PowerPoint Presentation</vt:lpstr>
      <vt:lpstr>Backup Slides Follow</vt:lpstr>
      <vt:lpstr>Space concept – Representation of Occupied and Unoccupied Spaces</vt:lpstr>
      <vt:lpstr>Representation of dynamic behaviour in city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Carl Smyth</cp:lastModifiedBy>
  <cp:revision>168</cp:revision>
  <dcterms:created xsi:type="dcterms:W3CDTF">2020-04-17T22:01:33Z</dcterms:created>
  <dcterms:modified xsi:type="dcterms:W3CDTF">2022-07-19T13:56:54Z</dcterms:modified>
</cp:coreProperties>
</file>